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Nunito"/>
      <p:regular r:id="rId17"/>
      <p:bold r:id="rId18"/>
      <p:italic r:id="rId19"/>
      <p:boldItalic r:id="rId20"/>
    </p:embeddedFont>
    <p:embeddedFont>
      <p:font typeface="Maven Pro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11" Type="http://schemas.openxmlformats.org/officeDocument/2006/relationships/slide" Target="slides/slide6.xml"/><Relationship Id="rId22" Type="http://schemas.openxmlformats.org/officeDocument/2006/relationships/font" Target="fonts/MavenPro-bold.fntdata"/><Relationship Id="rId10" Type="http://schemas.openxmlformats.org/officeDocument/2006/relationships/slide" Target="slides/slide5.xml"/><Relationship Id="rId21" Type="http://schemas.openxmlformats.org/officeDocument/2006/relationships/font" Target="fonts/MavenPro-regular.fntdata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Nunito-regular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italic.fntdata"/><Relationship Id="rId6" Type="http://schemas.openxmlformats.org/officeDocument/2006/relationships/slide" Target="slides/slide1.xml"/><Relationship Id="rId18" Type="http://schemas.openxmlformats.org/officeDocument/2006/relationships/font" Target="fonts/Nuni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f4222a2dd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f4222a2dd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8cf18b711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8cf18b711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8cf18b711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8cf18b711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8cf18b711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8cf18b711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2f7d1b7e4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2f7d1b7e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2f7d1b7e4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2f7d1b7e4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geraldine343@gmail.com" TargetMode="External"/><Relationship Id="rId4" Type="http://schemas.openxmlformats.org/officeDocument/2006/relationships/hyperlink" Target="mailto:drmarkglickman@yahoo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2.jpg"/><Relationship Id="rId5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d_B_kax8Y68" TargetMode="External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instructables.com/member/diyelectronics" TargetMode="External"/><Relationship Id="rId4" Type="http://schemas.openxmlformats.org/officeDocument/2006/relationships/hyperlink" Target="https://hackaday.io/diyelectronics" TargetMode="External"/><Relationship Id="rId11" Type="http://schemas.openxmlformats.org/officeDocument/2006/relationships/hyperlink" Target="https://instructables.com/member/supercircuits" TargetMode="External"/><Relationship Id="rId10" Type="http://schemas.openxmlformats.org/officeDocument/2006/relationships/hyperlink" Target="https://hackaday.io/cheapcircuits" TargetMode="External"/><Relationship Id="rId12" Type="http://schemas.openxmlformats.org/officeDocument/2006/relationships/hyperlink" Target="https://hackaday.io/supercircuits" TargetMode="External"/><Relationship Id="rId9" Type="http://schemas.openxmlformats.org/officeDocument/2006/relationships/hyperlink" Target="https://instructables.com/member/cheapcircuits" TargetMode="External"/><Relationship Id="rId5" Type="http://schemas.openxmlformats.org/officeDocument/2006/relationships/hyperlink" Target="https://instructables.com/member/simplecircuits" TargetMode="External"/><Relationship Id="rId6" Type="http://schemas.openxmlformats.org/officeDocument/2006/relationships/hyperlink" Target="https://hackaday.io/simplecircuits" TargetMode="External"/><Relationship Id="rId7" Type="http://schemas.openxmlformats.org/officeDocument/2006/relationships/hyperlink" Target="https://instructables.com/member/simplecomponents" TargetMode="External"/><Relationship Id="rId8" Type="http://schemas.openxmlformats.org/officeDocument/2006/relationships/hyperlink" Target="https://hackaday.io/simplecomponent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instructables.com/member/diycircuits" TargetMode="External"/><Relationship Id="rId4" Type="http://schemas.openxmlformats.org/officeDocument/2006/relationships/hyperlink" Target="https://hackaday.io/diycircuits" TargetMode="External"/><Relationship Id="rId11" Type="http://schemas.openxmlformats.org/officeDocument/2006/relationships/hyperlink" Target="https://instructables.com/member/lowcostcircuits" TargetMode="External"/><Relationship Id="rId10" Type="http://schemas.openxmlformats.org/officeDocument/2006/relationships/hyperlink" Target="https://hackaday.io/recycledcomponents" TargetMode="External"/><Relationship Id="rId12" Type="http://schemas.openxmlformats.org/officeDocument/2006/relationships/hyperlink" Target="https://hackaday.io/lowcostcircuits" TargetMode="External"/><Relationship Id="rId9" Type="http://schemas.openxmlformats.org/officeDocument/2006/relationships/hyperlink" Target="https://instructables.com/member/recycledcomponents" TargetMode="External"/><Relationship Id="rId5" Type="http://schemas.openxmlformats.org/officeDocument/2006/relationships/hyperlink" Target="https://instructables.com/member/usedcomponents" TargetMode="External"/><Relationship Id="rId6" Type="http://schemas.openxmlformats.org/officeDocument/2006/relationships/hyperlink" Target="https://hackaday.io/usedcomponents" TargetMode="External"/><Relationship Id="rId7" Type="http://schemas.openxmlformats.org/officeDocument/2006/relationships/hyperlink" Target="https://instructables.com/member/recycledcircuits" TargetMode="External"/><Relationship Id="rId8" Type="http://schemas.openxmlformats.org/officeDocument/2006/relationships/hyperlink" Target="https://hackaday.io/recycledcircui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89350" y="941688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School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Bad Circuits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2973125"/>
            <a:ext cx="4255500" cy="16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Geraldine Lee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geraldine343@gmail.com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Dr Mark Glickman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drmarkglickman@yahoo.com</a:t>
            </a:r>
            <a:endParaRPr sz="1800"/>
          </a:p>
        </p:txBody>
      </p:sp>
      <p:sp>
        <p:nvSpPr>
          <p:cNvPr id="279" name="Google Shape;279;p1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sz="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Bad Temperature Indicator Photos</a:t>
            </a:r>
            <a:endParaRPr/>
          </a:p>
        </p:txBody>
      </p:sp>
      <p:sp>
        <p:nvSpPr>
          <p:cNvPr id="285" name="Google Shape;285;p1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6" name="Google Shape;286;p14" title="Bad Temperature Indicators 01 Circuit - NTC 100 ohm Thermistor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50275"/>
            <a:ext cx="4165585" cy="324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4" title="Bad Temperature Indicators 03 Circuit - NTC 1 kohm Thermistors Green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0385" y="1750275"/>
            <a:ext cx="3866713" cy="283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Bad Temperature Indicator Photos</a:t>
            </a:r>
            <a:endParaRPr/>
          </a:p>
        </p:txBody>
      </p:sp>
      <p:sp>
        <p:nvSpPr>
          <p:cNvPr id="293" name="Google Shape;293;p1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4" name="Google Shape;294;p15" title="Bad Temperature Indicators 04 Circuit - NTC 10 kohm Thermistor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50275"/>
            <a:ext cx="4332655" cy="324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5" title="Bad Temperature Indicators 05 Circuit - PTC 980 ohm Thermistor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7455" y="1750275"/>
            <a:ext cx="4031722" cy="283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Bad Temperature Indicator Circuits</a:t>
            </a:r>
            <a:endParaRPr/>
          </a:p>
        </p:txBody>
      </p:sp>
      <p:sp>
        <p:nvSpPr>
          <p:cNvPr id="301" name="Google Shape;301;p1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2" name="Google Shape;302;p16" title="Bad Temperature Indicators 07 Step 01 Design the Circuit - 1 kohm Thermistor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3650" y="1311075"/>
            <a:ext cx="916725" cy="3508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6" title="Bad Temperature Indicators 08 Step 01 Design the Circuit - 10 kohm Thermistor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5025" y="1336150"/>
            <a:ext cx="916725" cy="34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6" title="Bad Temperature Indicators 06 Step 01 Design the Circuit - 100 ohm Thermistors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3700" y="1345675"/>
            <a:ext cx="916725" cy="3438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Bad Temperature Indicator Video</a:t>
            </a:r>
            <a:endParaRPr/>
          </a:p>
        </p:txBody>
      </p:sp>
      <p:sp>
        <p:nvSpPr>
          <p:cNvPr id="310" name="Google Shape;310;p1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1" name="Google Shape;311;p17" title="Bad Temperature Indicator - NTC 10000 ohm Thermistor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5350" y="1597875"/>
            <a:ext cx="5373289" cy="302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317" name="Google Shape;317;p18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Font typeface="Roboto"/>
              <a:buAutoNum type="arabicPeriod"/>
            </a:pPr>
            <a:r>
              <a:rPr b="1" lang="en" sz="1800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https://instructables.com/member/diyelectronics</a:t>
            </a:r>
            <a:endParaRPr b="1" sz="1800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Font typeface="Roboto"/>
              <a:buAutoNum type="arabicPeriod"/>
            </a:pPr>
            <a:r>
              <a:rPr b="1" lang="en" sz="1800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https://hackaday.io/diyelectronics</a:t>
            </a:r>
            <a:endParaRPr b="1" sz="1800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Font typeface="Roboto"/>
              <a:buAutoNum type="arabicPeriod"/>
            </a:pPr>
            <a:r>
              <a:rPr b="1" lang="en" sz="1800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https://instructables.com/member/simplecircuits</a:t>
            </a:r>
            <a:endParaRPr b="1" sz="1800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Font typeface="Roboto"/>
              <a:buAutoNum type="arabicPeriod"/>
            </a:pPr>
            <a:r>
              <a:rPr b="1" lang="en" sz="1800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https://hackaday.io/simplecircuits</a:t>
            </a:r>
            <a:endParaRPr b="1" sz="1800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Font typeface="Roboto"/>
              <a:buAutoNum type="arabicPeriod"/>
            </a:pPr>
            <a:r>
              <a:rPr b="1" lang="en" sz="1800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https://instructables.com/member/simplecomponents</a:t>
            </a:r>
            <a:endParaRPr b="1" sz="1800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Font typeface="Roboto"/>
              <a:buAutoNum type="arabicPeriod"/>
            </a:pPr>
            <a:r>
              <a:rPr b="1" lang="en" sz="1800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https://hackaday.io/simplecomponents</a:t>
            </a:r>
            <a:endParaRPr b="1" sz="1800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Font typeface="Roboto"/>
              <a:buAutoNum type="arabicPeriod"/>
            </a:pPr>
            <a:r>
              <a:rPr b="1" lang="en" sz="1800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https://instructables.com/member/cheapcircuits</a:t>
            </a:r>
            <a:endParaRPr b="1" sz="1800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Font typeface="Roboto"/>
              <a:buAutoNum type="arabicPeriod"/>
            </a:pPr>
            <a:r>
              <a:rPr b="1" lang="en" sz="1800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https://hackaday.io/cheapcircuits</a:t>
            </a:r>
            <a:endParaRPr b="1" sz="1800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Font typeface="Roboto"/>
              <a:buAutoNum type="arabicPeriod"/>
            </a:pPr>
            <a:r>
              <a:rPr b="1" lang="en" sz="1800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https://instructables.com/member/supercircuits</a:t>
            </a:r>
            <a:endParaRPr b="1" sz="1800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Font typeface="Roboto"/>
              <a:buAutoNum type="arabicPeriod"/>
            </a:pPr>
            <a:r>
              <a:rPr b="1" lang="en" sz="1800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https://hackaday.io/supercircuits</a:t>
            </a:r>
            <a:endParaRPr b="1">
              <a:solidFill>
                <a:srgbClr val="8BC34A"/>
              </a:solidFill>
            </a:endParaRPr>
          </a:p>
        </p:txBody>
      </p:sp>
      <p:sp>
        <p:nvSpPr>
          <p:cNvPr id="318" name="Google Shape;318;p1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324" name="Google Shape;324;p1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Font typeface="Roboto"/>
              <a:buAutoNum type="arabicPeriod"/>
            </a:pPr>
            <a:r>
              <a:rPr b="1" lang="en" sz="1800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https://instructables.com/member/diycircuits</a:t>
            </a:r>
            <a:endParaRPr b="1" sz="1800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Font typeface="Roboto"/>
              <a:buAutoNum type="arabicPeriod"/>
            </a:pPr>
            <a:r>
              <a:rPr b="1" lang="en" sz="1800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https://hackaday.io/diycircuits</a:t>
            </a:r>
            <a:endParaRPr b="1" sz="1800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Font typeface="Roboto"/>
              <a:buAutoNum type="arabicPeriod"/>
            </a:pPr>
            <a:r>
              <a:rPr b="1" lang="en" sz="1800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https://instructables.com/member/usedcomponents</a:t>
            </a:r>
            <a:endParaRPr b="1" sz="1800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Font typeface="Roboto"/>
              <a:buAutoNum type="arabicPeriod"/>
            </a:pPr>
            <a:r>
              <a:rPr b="1" lang="en" sz="1800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https://hackaday.io/usedcomponents</a:t>
            </a:r>
            <a:endParaRPr b="1" sz="1800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Font typeface="Roboto"/>
              <a:buAutoNum type="arabicPeriod"/>
            </a:pPr>
            <a:r>
              <a:rPr b="1" lang="en" sz="1800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https://instructables.com/member/recycledcircuits</a:t>
            </a:r>
            <a:endParaRPr b="1" sz="1800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Font typeface="Roboto"/>
              <a:buAutoNum type="arabicPeriod"/>
            </a:pPr>
            <a:r>
              <a:rPr b="1" lang="en" sz="1800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https://hackaday.io/recycledcircuits</a:t>
            </a:r>
            <a:endParaRPr b="1" sz="1800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Font typeface="Roboto"/>
              <a:buAutoNum type="arabicPeriod"/>
            </a:pPr>
            <a:r>
              <a:rPr b="1" lang="en" sz="1800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https://instructables.com/member/recycledcomponents</a:t>
            </a:r>
            <a:endParaRPr b="1" sz="1800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Font typeface="Roboto"/>
              <a:buAutoNum type="arabicPeriod"/>
            </a:pPr>
            <a:r>
              <a:rPr b="1" lang="en" sz="1800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https://hackaday.io/recycledcomponents</a:t>
            </a:r>
            <a:endParaRPr b="1" sz="1800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Font typeface="Roboto"/>
              <a:buAutoNum type="arabicPeriod"/>
            </a:pPr>
            <a:r>
              <a:rPr b="1" lang="en" sz="1800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https://instructables.com/member/lowcostcircuits</a:t>
            </a:r>
            <a:endParaRPr b="1" sz="1800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Font typeface="Roboto"/>
              <a:buAutoNum type="arabicPeriod"/>
            </a:pPr>
            <a:r>
              <a:rPr b="1" lang="en" sz="1800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https://hackaday.io/lowcostcircuits</a:t>
            </a:r>
            <a:endParaRPr b="1">
              <a:solidFill>
                <a:srgbClr val="8BC34A"/>
              </a:solidFill>
            </a:endParaRPr>
          </a:p>
        </p:txBody>
      </p:sp>
      <p:sp>
        <p:nvSpPr>
          <p:cNvPr id="325" name="Google Shape;325;p1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